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7" r:id="rId3"/>
    <p:sldId id="257" r:id="rId4"/>
    <p:sldId id="262" r:id="rId5"/>
    <p:sldId id="261" r:id="rId6"/>
    <p:sldId id="260" r:id="rId7"/>
    <p:sldId id="269" r:id="rId8"/>
    <p:sldId id="265" r:id="rId9"/>
    <p:sldId id="266" r:id="rId10"/>
    <p:sldId id="263" r:id="rId11"/>
    <p:sldId id="264" r:id="rId12"/>
    <p:sldId id="268" r:id="rId13"/>
    <p:sldId id="25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885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73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09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613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82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35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8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6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811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34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0443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7069D5-12D5-46DF-8B43-207602F17FE2}" type="datetimeFigureOut">
              <a:rPr lang="ru-RU" smtClean="0"/>
              <a:t>16.12.2017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A2569-5C5D-497D-9EA0-E3BC31B5F4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90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3644" y="1122363"/>
            <a:ext cx="9811264" cy="2387600"/>
          </a:xfrm>
          <a:solidFill>
            <a:srgbClr val="C00000"/>
          </a:solidFill>
        </p:spPr>
        <p:txBody>
          <a:bodyPr>
            <a:noAutofit/>
          </a:bodyPr>
          <a:lstStyle/>
          <a:p>
            <a:pPr algn="ctr"/>
            <a:r>
              <a:rPr lang="en-US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 </a:t>
            </a:r>
            <a:r>
              <a:rPr lang="ru-RU" sz="2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Гражданский форум «Государственная политика в области поддержки и развития институтов гражданского общества» </a:t>
            </a:r>
            <a: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Гражданско–патриотическое </a:t>
            </a:r>
            <a:r>
              <a:rPr lang="ru-RU" sz="3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в современных </a:t>
            </a:r>
            <a:r>
              <a:rPr lang="ru-RU" sz="3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73644" y="3509963"/>
            <a:ext cx="9811264" cy="530696"/>
          </a:xfrm>
          <a:solidFill>
            <a:srgbClr val="0070C0"/>
          </a:solidFill>
        </p:spPr>
        <p:txBody>
          <a:bodyPr>
            <a:normAutofit fontScale="925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Площадка для СО НКО, активных граждан, с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еминар, 16 декабря 2017 года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54" y="22612"/>
            <a:ext cx="2015993" cy="1816443"/>
          </a:xfrm>
          <a:prstGeom prst="rect">
            <a:avLst/>
          </a:prstGeom>
        </p:spPr>
      </p:pic>
      <p:pic>
        <p:nvPicPr>
          <p:cNvPr id="6" name="Picture 2" descr="C:\Documents and Settings\Анастасия\Рабочий стол\3286802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952" y="4381783"/>
            <a:ext cx="2336348" cy="196481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Содержимое 3" descr="Молодежный патриотизм в современной России (продолжение)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73466" y="4193710"/>
            <a:ext cx="2811442" cy="2340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9" descr="! сентября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73644" y="4193711"/>
            <a:ext cx="3121282" cy="2340961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07299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556054" y="197708"/>
            <a:ext cx="11405286" cy="653672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- Международный консорциум (ВШЭ, Университетский колледж Лондона, Бостонский колледж, Университет Хельсинки, Пекинский университет, Национальный университет Сеула, Университет Торонто и польский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think-tank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"Институт фактов" в кооперации с программой «Образование-2030»)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Главный вопрос, стоящий сегодня перед национальными системами образования</a:t>
            </a:r>
            <a:r>
              <a:rPr lang="ru-RU" dirty="0" smtClean="0"/>
              <a:t>: как обеспечить развитие навыков и компетенций, необходимых для успешной жизни в современном мире?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i="1" dirty="0" smtClean="0">
                <a:solidFill>
                  <a:srgbClr val="C00000"/>
                </a:solidFill>
              </a:rPr>
              <a:t>Работодатели </a:t>
            </a:r>
            <a:r>
              <a:rPr lang="ru-RU" i="1" dirty="0">
                <a:solidFill>
                  <a:srgbClr val="C00000"/>
                </a:solidFill>
              </a:rPr>
              <a:t>называют </a:t>
            </a:r>
            <a:r>
              <a:rPr lang="ru-RU" i="1" dirty="0" smtClean="0">
                <a:solidFill>
                  <a:srgbClr val="C00000"/>
                </a:solidFill>
              </a:rPr>
              <a:t>важнейшими </a:t>
            </a:r>
            <a:r>
              <a:rPr lang="ru-RU" i="1" dirty="0">
                <a:solidFill>
                  <a:srgbClr val="C00000"/>
                </a:solidFill>
              </a:rPr>
              <a:t>чертами </a:t>
            </a:r>
            <a:r>
              <a:rPr lang="ru-RU" i="1" dirty="0" smtClean="0">
                <a:solidFill>
                  <a:srgbClr val="C00000"/>
                </a:solidFill>
              </a:rPr>
              <a:t>профессионалов будущего:</a:t>
            </a:r>
            <a:r>
              <a:rPr lang="ru-RU" dirty="0" smtClean="0"/>
              <a:t> лидерство</a:t>
            </a:r>
            <a:r>
              <a:rPr lang="ru-RU" dirty="0"/>
              <a:t>, </a:t>
            </a:r>
            <a:r>
              <a:rPr lang="ru-RU" dirty="0" err="1"/>
              <a:t>самоэффективность</a:t>
            </a:r>
            <a:r>
              <a:rPr lang="ru-RU" dirty="0"/>
              <a:t>, развитые навыки межкультурной коммуникации, ИКТ-компетентность, информационную грамотность, гибкость и готовность к сотрудничеству, критическое мышление, стратегическое видение будущего и способность находить нестандартные, необычные решения проблем. </a:t>
            </a:r>
            <a:r>
              <a:rPr lang="ru-RU" dirty="0" smtClean="0"/>
              <a:t>При </a:t>
            </a:r>
            <a:r>
              <a:rPr lang="ru-RU" dirty="0"/>
              <a:t>этом большинство руководителей мировых компаний считает дефицит подобных компетенций  наиболее серьезным препятствием для роста в условиях современных вызовов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3889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98854"/>
            <a:ext cx="12192000" cy="6759146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ru-RU" dirty="0" smtClean="0"/>
              <a:t> </a:t>
            </a:r>
            <a:r>
              <a:rPr lang="ru-RU" sz="4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</a:t>
            </a:r>
            <a:r>
              <a:rPr lang="ru-RU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r>
              <a:rPr lang="ru-RU" sz="4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(способность </a:t>
            </a:r>
            <a:r>
              <a:rPr lang="ru-RU" sz="4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мобилизовать имеющиеся у него знания, умения, навыки, установки в определенной ситуации для решения какой-либо </a:t>
            </a:r>
            <a:r>
              <a:rPr lang="ru-RU" sz="4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задачи)</a:t>
            </a:r>
            <a:endParaRPr lang="ru-RU" sz="4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мышлением (критическое, 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креативное)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социальным и эмоциональным взаимодействием с окружающими (кооперация, коммуникация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lnSpc>
                <a:spcPct val="120000"/>
              </a:lnSpc>
              <a:buAutoNum type="arabicParenR"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саморегулированием (умение планировать, адаптироваться, учиться самостоятельно и др.).  </a:t>
            </a:r>
            <a:endParaRPr lang="ru-RU" sz="4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ru-RU" sz="4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Новая </a:t>
            </a:r>
            <a:r>
              <a:rPr lang="ru-RU" sz="4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навык использования инструментов (читательская и математическая грамотность, а также новый важнейший вид грамотности — 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цифровая)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грамотность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владение базовым понятийным аппаратом той или иной сферы (финансовая, правовая, экологическая, медицинская грамотность и др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Неграмотность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этих областях означает, что человек не способен полноценно использовать возможности, предоставляемые ему современным обществом, что ведет к углублению социального неравенства и социальному исключению уязвимых категорий населения и в перспективе </a:t>
            </a:r>
            <a:r>
              <a:rPr lang="ru-RU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к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 нестабильности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32277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14"/>
          <a:stretch/>
        </p:blipFill>
        <p:spPr bwMode="auto">
          <a:xfrm>
            <a:off x="481913" y="1325872"/>
            <a:ext cx="4937760" cy="43258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2357" y="303807"/>
            <a:ext cx="6569643" cy="288423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Picture 2" descr="Картинки по запросу памятные даты России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0639" y="3488821"/>
            <a:ext cx="4286368" cy="28378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8416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0" y="1"/>
            <a:ext cx="5684108" cy="685799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b="1" i="1" dirty="0" smtClean="0"/>
              <a:t> </a:t>
            </a:r>
            <a:r>
              <a:rPr lang="ru-RU" sz="1400" b="1" dirty="0">
                <a:solidFill>
                  <a:srgbClr val="FF0000"/>
                </a:solidFill>
                <a:latin typeface="Cambria" pitchFamily="18" charset="0"/>
              </a:rPr>
              <a:t>Памятные даты России</a:t>
            </a:r>
            <a:endParaRPr lang="ru-RU" sz="1400" dirty="0">
              <a:solidFill>
                <a:srgbClr val="FF0000"/>
              </a:solidFill>
              <a:latin typeface="Cambria" pitchFamily="18" charset="0"/>
            </a:endParaRP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25 января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1200" dirty="0">
                <a:latin typeface="Cambria" pitchFamily="18" charset="0"/>
              </a:rPr>
              <a:t>- День российского студенчества;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15 февраля </a:t>
            </a:r>
            <a:r>
              <a:rPr lang="ru-RU" sz="1200" dirty="0">
                <a:latin typeface="Cambria" pitchFamily="18" charset="0"/>
              </a:rPr>
              <a:t>- День памяти о россиянах, исполнявших служебный долг за пределами Отечества; (абзац введен Федеральным законом от 29.11.2010 N 320-ФЗ)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12 апреля -</a:t>
            </a:r>
            <a:r>
              <a:rPr lang="ru-RU" sz="1200" dirty="0">
                <a:latin typeface="Cambria" pitchFamily="18" charset="0"/>
              </a:rPr>
              <a:t> День космонавтики;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26 апреля </a:t>
            </a:r>
            <a:r>
              <a:rPr lang="ru-RU" sz="1200" dirty="0">
                <a:latin typeface="Cambria" pitchFamily="18" charset="0"/>
              </a:rPr>
              <a:t>- День участников ликвидации последствий радиационных аварий и катастроф и памяти жертв этих аварий и катастроф; (абзац введен Федеральным законом от 01.04.2012 N 24-ФЗ)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27 апреля </a:t>
            </a:r>
            <a:r>
              <a:rPr lang="ru-RU" sz="1200" dirty="0">
                <a:latin typeface="Cambria" pitchFamily="18" charset="0"/>
              </a:rPr>
              <a:t>- День российского парламентаризма; (абзац введен Федеральным законом от 27.06.2012 N 95-ФЗ)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22 июня </a:t>
            </a:r>
            <a:r>
              <a:rPr lang="ru-RU" sz="1200" dirty="0">
                <a:latin typeface="Cambria" pitchFamily="18" charset="0"/>
              </a:rPr>
              <a:t>- День памяти и скорби - день начала Великой Отечественной войны (1941 год);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29 июня </a:t>
            </a:r>
            <a:r>
              <a:rPr lang="ru-RU" sz="1200" dirty="0">
                <a:latin typeface="Cambria" pitchFamily="18" charset="0"/>
              </a:rPr>
              <a:t>- День партизан и подпольщиков;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28 июля </a:t>
            </a:r>
            <a:r>
              <a:rPr lang="ru-RU" sz="1200" dirty="0">
                <a:latin typeface="Cambria" pitchFamily="18" charset="0"/>
              </a:rPr>
              <a:t>- День Крещения Руси;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 августа </a:t>
            </a:r>
            <a:r>
              <a:rPr lang="ru-RU" sz="1200" dirty="0">
                <a:latin typeface="Cambria" pitchFamily="18" charset="0"/>
              </a:rPr>
              <a:t>- День памяти российских воинов, погибших в Первой мировой войне 1914 - 1918 годов; (абзац введен Федеральным законом от 30.12.2012 N 285-ФЗ)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 сентября </a:t>
            </a:r>
            <a:r>
              <a:rPr lang="ru-RU" sz="1200" dirty="0">
                <a:latin typeface="Cambria" pitchFamily="18" charset="0"/>
              </a:rPr>
              <a:t>- День окончания Второй мировой войны (1945 год);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3 сентября </a:t>
            </a:r>
            <a:r>
              <a:rPr lang="ru-RU" sz="1200" dirty="0">
                <a:latin typeface="Cambria" pitchFamily="18" charset="0"/>
              </a:rPr>
              <a:t>- День солидарности в борьбе с терроризмом;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7 ноября</a:t>
            </a:r>
            <a:r>
              <a:rPr lang="ru-RU" sz="1200" dirty="0">
                <a:latin typeface="Cambria" pitchFamily="18" charset="0"/>
              </a:rPr>
              <a:t> - День Октябрьской революции 1917 года;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3 декабря </a:t>
            </a:r>
            <a:r>
              <a:rPr lang="ru-RU" sz="1200" dirty="0">
                <a:latin typeface="Cambria" pitchFamily="18" charset="0"/>
              </a:rPr>
              <a:t>- День Неизвестного Солдата; (абзац введен Федеральным законом от 04.11.2014 N 340-ФЗ)</a:t>
            </a:r>
          </a:p>
          <a:p>
            <a:pPr algn="just">
              <a:buNone/>
            </a:pPr>
            <a:r>
              <a:rPr lang="ru-RU" sz="1200" dirty="0">
                <a:solidFill>
                  <a:srgbClr val="FF0000"/>
                </a:solidFill>
                <a:latin typeface="Cambria" pitchFamily="18" charset="0"/>
              </a:rPr>
              <a:t>9 декабря - День Героев Отечества;</a:t>
            </a:r>
          </a:p>
          <a:p>
            <a:pPr algn="just">
              <a:buNone/>
            </a:pP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12 декабря - </a:t>
            </a:r>
            <a:r>
              <a:rPr lang="ru-RU" sz="1200" dirty="0">
                <a:latin typeface="Cambria" pitchFamily="18" charset="0"/>
              </a:rPr>
              <a:t>День Конституции Российской Федерации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26659" y="1"/>
            <a:ext cx="5671752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sz="1400" b="1" dirty="0">
                <a:solidFill>
                  <a:srgbClr val="FF0000"/>
                </a:solidFill>
                <a:latin typeface="Cambria" pitchFamily="18" charset="0"/>
              </a:rPr>
              <a:t>Дни воинской славы России</a:t>
            </a:r>
            <a:endParaRPr lang="ru-RU" sz="1400" dirty="0">
              <a:solidFill>
                <a:srgbClr val="FF0000"/>
              </a:solidFill>
              <a:latin typeface="Cambria" pitchFamily="18" charset="0"/>
            </a:endParaRP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21 сентября </a:t>
            </a:r>
            <a:r>
              <a:rPr lang="ru-RU" sz="1050" dirty="0">
                <a:latin typeface="Cambria" pitchFamily="18" charset="0"/>
              </a:rPr>
              <a:t>- День победы русских полков во главе с великим князем Дмитрием Донским над монголо-татарскими войсками в Куликовской битве (1380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7 ноября </a:t>
            </a: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- </a:t>
            </a:r>
            <a:r>
              <a:rPr lang="ru-RU" sz="1050" dirty="0">
                <a:latin typeface="Cambria" pitchFamily="18" charset="0"/>
              </a:rPr>
              <a:t>День проведения военного парада на Красной площади в городе Москве в ознаменование двадцать четвертой годовщины Великой Октябрьской социалистической революции (1941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10 июля </a:t>
            </a:r>
            <a:r>
              <a:rPr lang="ru-RU" sz="1050" dirty="0">
                <a:latin typeface="Cambria" pitchFamily="18" charset="0"/>
              </a:rPr>
              <a:t>- День победы русской армии под командованием Петра Первого над шведами в Полтавском сражении (1709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9 августа </a:t>
            </a:r>
            <a:r>
              <a:rPr lang="ru-RU" sz="1050" dirty="0">
                <a:latin typeface="Cambria" pitchFamily="18" charset="0"/>
              </a:rPr>
              <a:t>- День первой в российской истории морской победы русского флота под командованием Петра Первого над шведами у мыса Гангут (1714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24 декабря </a:t>
            </a: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- </a:t>
            </a:r>
            <a:r>
              <a:rPr lang="ru-RU" sz="1050" dirty="0">
                <a:latin typeface="Cambria" pitchFamily="18" charset="0"/>
              </a:rPr>
              <a:t>День взятия турецкой крепости Измаил русскими войсками под командованием А.В. Суворова (1790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11 сентября </a:t>
            </a:r>
            <a:r>
              <a:rPr lang="ru-RU" sz="1050" dirty="0">
                <a:latin typeface="Cambria" pitchFamily="18" charset="0"/>
              </a:rPr>
              <a:t>- День победы русской эскадры под командованием Ф.Ф. Ушакова над турецкой эскадрой у мыса </a:t>
            </a:r>
            <a:r>
              <a:rPr lang="ru-RU" sz="1050" dirty="0" err="1">
                <a:latin typeface="Cambria" pitchFamily="18" charset="0"/>
              </a:rPr>
              <a:t>Тендра</a:t>
            </a:r>
            <a:r>
              <a:rPr lang="ru-RU" sz="1050" dirty="0">
                <a:latin typeface="Cambria" pitchFamily="18" charset="0"/>
              </a:rPr>
              <a:t> (1790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8 сентября </a:t>
            </a:r>
            <a:r>
              <a:rPr lang="ru-RU" sz="1050" dirty="0">
                <a:latin typeface="Cambria" pitchFamily="18" charset="0"/>
              </a:rPr>
              <a:t>- День Бородинского сражения русской армии под командованием М.И. Кутузова с французской армией (1812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1 декабря </a:t>
            </a:r>
            <a:r>
              <a:rPr lang="ru-RU" sz="1050" dirty="0">
                <a:latin typeface="Cambria" pitchFamily="18" charset="0"/>
              </a:rPr>
              <a:t>- День победы русской эскадры под командованием П.С. Нахимова над турецкой эскадрой у мыса Синоп (1853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23 февраля </a:t>
            </a:r>
            <a:r>
              <a:rPr lang="ru-RU" sz="1050" dirty="0">
                <a:latin typeface="Cambria" pitchFamily="18" charset="0"/>
              </a:rPr>
              <a:t>- День защитника Отечества;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5 декабря </a:t>
            </a:r>
            <a:r>
              <a:rPr lang="ru-RU" sz="1050" dirty="0">
                <a:latin typeface="Cambria" pitchFamily="18" charset="0"/>
              </a:rPr>
              <a:t>- День начала контрнаступления советских войск против немецко-фашистских войск в битве под Москвой (1941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 февраля </a:t>
            </a:r>
            <a:r>
              <a:rPr lang="ru-RU" sz="1050" dirty="0">
                <a:latin typeface="Cambria" pitchFamily="18" charset="0"/>
              </a:rPr>
              <a:t>- День разгрома советскими войсками немецко-фашистских войск в Сталинградской битве (1943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23 августа </a:t>
            </a:r>
            <a:r>
              <a:rPr lang="ru-RU" sz="1050" dirty="0">
                <a:latin typeface="Cambria" pitchFamily="18" charset="0"/>
              </a:rPr>
              <a:t>- День разгрома советскими войсками немецко-фашистских войск в Курской битве (1943 год);</a:t>
            </a:r>
          </a:p>
          <a:p>
            <a:pPr>
              <a:buNone/>
            </a:pPr>
            <a:r>
              <a:rPr lang="ru-RU" sz="1050" b="1" dirty="0">
                <a:solidFill>
                  <a:schemeClr val="accent3">
                    <a:lumMod val="50000"/>
                  </a:schemeClr>
                </a:solidFill>
                <a:latin typeface="Cambria" pitchFamily="18" charset="0"/>
              </a:rPr>
              <a:t>27 января </a:t>
            </a:r>
            <a:r>
              <a:rPr lang="ru-RU" sz="1050" dirty="0">
                <a:latin typeface="Cambria" pitchFamily="18" charset="0"/>
              </a:rPr>
              <a:t>- День полного освобождения Ленинграда от фашистской блокады (1944 год); (в ред. Федерального закона от 01.12.2014 N 413-ФЗ) (см. текст в предыдущей редакции)</a:t>
            </a:r>
          </a:p>
          <a:p>
            <a:pPr>
              <a:buNone/>
            </a:pPr>
            <a:r>
              <a:rPr lang="ru-RU" sz="1050" b="1" dirty="0">
                <a:solidFill>
                  <a:srgbClr val="FF0000"/>
                </a:solidFill>
                <a:latin typeface="Cambria" pitchFamily="18" charset="0"/>
              </a:rPr>
              <a:t>9 мая - День Победы советского народа в Великой Отечественной войне 1941 - 1945 годов (1945 год);</a:t>
            </a:r>
          </a:p>
          <a:p>
            <a:pPr>
              <a:buNone/>
            </a:pPr>
            <a:r>
              <a:rPr lang="ru-RU" sz="1050" b="1" dirty="0">
                <a:solidFill>
                  <a:srgbClr val="FF0000"/>
                </a:solidFill>
                <a:latin typeface="Cambria" pitchFamily="18" charset="0"/>
              </a:rPr>
              <a:t>4 ноября - День народного </a:t>
            </a:r>
            <a:r>
              <a:rPr lang="ru-RU" sz="1050" b="1" dirty="0" smtClean="0">
                <a:solidFill>
                  <a:srgbClr val="FF0000"/>
                </a:solidFill>
                <a:latin typeface="Cambria" pitchFamily="18" charset="0"/>
              </a:rPr>
              <a:t>единства</a:t>
            </a:r>
            <a:endParaRPr lang="ru-RU" sz="105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0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1276" y="247134"/>
            <a:ext cx="11677135" cy="661086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Пригодич Елена Григорьевна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руководитель Центра гражданского образования,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КРОО РОЗ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Толстов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Виталий Александрович,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Красноярского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края, член комитетов по природным ресурсам и экологии и по государственному устройству, законодательству и местному самоуправлению</a:t>
            </a:r>
          </a:p>
          <a:p>
            <a:pPr marL="0" indent="0">
              <a:buNone/>
            </a:pP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Коломиец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Виктор Александрович,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отдела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молодёжных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 и патриотического воспитания, агентство молодежной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политики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программ общественного развития Красноярского края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Бардаков Андрей Васильевич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директор Архиерейского образовательного центра Красноярской митрополии,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Лаборатории «Организация и методика формирования духовно-нравственной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КК ИПКиППРО,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исполнительный директор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КРОО ДНВС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«Ладанка»</a:t>
            </a:r>
          </a:p>
          <a:p>
            <a:pPr marL="0" indent="0">
              <a:buNone/>
            </a:pPr>
            <a:r>
              <a:rPr lang="ru-RU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Бордукова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Светлана Николаевна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соучредитель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РОО Красноярского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«Творческий Союз Учителей», абсолютный победитель краевого конкурса "Учитель года - 2003", учитель истории и обществознания,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Дрокинская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СОШ, Емельяновский район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Воробьёв Иван Анатольевич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председатель Палаты ветеранов Гражданской Ассамблеи Красноярского края, Красноярское региональное отделение Всероссийского общественного движения ветеранов локальных войн и военных конфликтов «Боевое братство»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Елизова Виктория Игоревна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директор Красноярского Дома офицеров</a:t>
            </a:r>
          </a:p>
          <a:p>
            <a:pPr marL="0" indent="0">
              <a:buNone/>
            </a:pPr>
            <a:r>
              <a:rPr lang="ru-RU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Зелова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Григорьевна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преподаватель кафедры общественных дисциплин и методов их преподавания,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КК ИПКиППРО</a:t>
            </a:r>
          </a:p>
          <a:p>
            <a:pPr marL="0" indent="0">
              <a:buNone/>
            </a:pPr>
            <a:r>
              <a:rPr lang="ru-RU" sz="25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Литвинцева</a:t>
            </a: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Люция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Абрамовна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директор гимназии № 7 г. Красноярска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Москвич Юрий Николаевич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заместитель проректора по науке и международной деятельности,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КГПУ имени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В.П.Астафьева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кандидат физико-математических наук,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группы «Открытого гражданского университета», член Наблюдательного совета КРО РОЗ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Непомнящих Александр Михайлович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председатель правления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КРОО «Российский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союз ветеранов Афганистана», методист отдела военно-патриотической работы Красноярского Дома офицеров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Никитин Андрей Александрович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председатель Совета красноярского краевого отделения Общероссийской общественной организации защиты семьи «Родительское Всероссийское Сопротивление» </a:t>
            </a:r>
          </a:p>
          <a:p>
            <a:pPr marL="0" indent="0">
              <a:buNone/>
            </a:pP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Персидская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Марьяна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председатель Советы обучающихся, Красноярский государственный педагогический университете имени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В.П.Астафьева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Спожакина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Васильевна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Президент Красноярской региональной общественной молодёжной экологической организации «Зелёный кошелёк», член Совета ассоциации журналистов–экологов Союза журналистов России, член 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палаты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ГАКК </a:t>
            </a:r>
          </a:p>
          <a:p>
            <a:pPr marL="0" indent="0">
              <a:buNone/>
            </a:pPr>
            <a:r>
              <a:rPr lang="ru-RU" sz="25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Тимошкова </a:t>
            </a: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Жанна Савельевна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зам. председателя КРОО РОЗ, о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Красноярского регионального отделения Национальной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родительской ассоциации социальной поддержки семьи и защиты семейных ценностей,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Федоров Ярослав Игоревич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рук. военно-</a:t>
            </a:r>
            <a:r>
              <a:rPr lang="ru-RU" sz="2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патр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клуба "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Гагаринцы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рук. 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поискового отряда, МБОУ СШ № 2 им.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Ю.А.Гагарина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Дивногорск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Черняева Нина Федоровна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председатель Общественного совета при администрации </a:t>
            </a:r>
            <a:r>
              <a:rPr lang="ru-RU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Емельяновского</a:t>
            </a: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района, учредитель Фонда «София</a:t>
            </a:r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95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790833" y="147638"/>
            <a:ext cx="11170508" cy="62785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Темы и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обсуждения:</a:t>
            </a:r>
          </a:p>
          <a:p>
            <a:pPr algn="just"/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повестки гражданско-патриотического воспитания в материалах государственной политики в Красноярском крае (стратегии, программы, концепции – общие и ведомственные). Данные исследований о результатах гражданско-патриотического воспитанию в Красноярском крае</a:t>
            </a:r>
          </a:p>
          <a:p>
            <a:pPr algn="just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 в школах, учреждениях принимаются решения о содержании, формах гражданско-патриотического воспитания? </a:t>
            </a:r>
          </a:p>
          <a:p>
            <a:pPr algn="just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Каково содержание основных понятий гражданско-патриотического воспитания в понимании общественных организаций?</a:t>
            </a:r>
          </a:p>
          <a:p>
            <a:pPr algn="just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Какие механизмы взаимодействия власти, общества, школы для развития гражданско-патриотического воспитания надо создавать, развивать на муниципальном и региональном уровнях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</a:t>
            </a:r>
            <a:r>
              <a:rPr lang="ru-RU" sz="2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площадки </a:t>
            </a:r>
            <a:r>
              <a:rPr lang="ru-RU" sz="2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площадки по развитию механизмов поддержки, общественного контроля, согласования смыслов и задач государственно-общественного взаимодействия для развития гражданско-патриотического воспитания в Красноярском </a:t>
            </a:r>
            <a:r>
              <a:rPr lang="ru-RU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крае</a:t>
            </a: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87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" y="0"/>
            <a:ext cx="11948984" cy="6734432"/>
          </a:xfrm>
          <a:solidFill>
            <a:schemeClr val="bg1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долгосрочного социально-экономического развития РФ на период до 2020 года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утв. Распоряжением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ноября 2008 г. №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1662-р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задача гражданского образования и патриотического воспитания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молодежи,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которую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позволит решить развитие добровольчества, самоуправления и самоорганизации; популяризация таких общественных ценностей, как здоровье, труд, семья, толерантность, права человека, патриотизм, служение отечеству, ответственность, активная жизненная и гражданская позиция; поддержка программ формирования единой российской гражданской нации; стимулирование интереса к историческому и культурному наследию России, защите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окружающей среды.</a:t>
            </a:r>
          </a:p>
          <a:p>
            <a:pPr marL="0" indent="0" algn="just"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Хартия Совета Европы о воспитании демократической гражданственности и образовании в области прав человека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</a:t>
            </a:r>
            <a:r>
              <a:rPr lang="ru-RU" sz="19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Комит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министров 11 мая 2010 г</a:t>
            </a: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Важным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аспектом всего комплекса воспитания является содействие социальной сплоченности и межкультурному диалогу, а также повышение роли многообразия и равенства, в том числе гендерного равенства; для этого чрезвычайно важно развивать знания, личные и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общественные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навыки и взаимопонимание, которые регулируют конфликты, повышают уровень оценки и понимания различий между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религиозными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 этническими группами, создают взаимное уважение к человеческому достоинству и общим ценностям, поощряют диалог и содействуют ненасильственному урегулированию проблем и споров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ФЗ №273 от 29.12.2012 «Об образовании в Российской Федерации»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бразование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- единый целенаправленный процесс воспитания и обучения, являющийся общественно значимым благом и осуществляемый в интересах человека, семьи, общества и государства, а также совокупность приобретаемых знаний, умений, навыков, ценностных установок, опыта деятельности и компетенции определенных объема и сложности в целях интеллект., духовно-нравственного, творческого, физического и (или) профессионального развития человека, удовлетворения его образ. потребностей и интересов.  </a:t>
            </a:r>
            <a:r>
              <a:rPr lang="ru-RU" sz="1900" i="1" dirty="0" smtClean="0">
                <a:latin typeface="Times New Roman" pitchFamily="18" charset="0"/>
                <a:cs typeface="Times New Roman" pitchFamily="18" charset="0"/>
              </a:rPr>
              <a:t>Воспитание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- 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государства.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36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6249" y="321276"/>
            <a:ext cx="10626809" cy="444843"/>
          </a:xfrm>
        </p:spPr>
        <p:txBody>
          <a:bodyPr>
            <a:noAutofit/>
          </a:bodyPr>
          <a:lstStyle/>
          <a:p>
            <a:pPr algn="ctr"/>
            <a:r>
              <a:rPr lang="ru-RU" sz="2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</a:t>
            </a:r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определяющие </a:t>
            </a:r>
            <a:r>
              <a:rPr lang="ru-RU" sz="2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ГПВ</a:t>
            </a:r>
            <a:endParaRPr lang="ru-RU" sz="25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1915" y="963827"/>
            <a:ext cx="11331144" cy="570553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Хартия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Европы о воспитании демократической гражданственности и образовании в области прав человека (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утв. Комитетом министров 11 мая 2010 г.)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государственной национальной политики РФ на период  до 2025г.</a:t>
            </a:r>
          </a:p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1 июня 2012 г. N 761 "О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 действий в интересах детей на 2012 - 2017 годы"</a:t>
            </a:r>
          </a:p>
          <a:p>
            <a:pPr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 октября 2012г.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совершенствовании государственной политики в области патриотического воспитания»</a:t>
            </a:r>
          </a:p>
          <a:p>
            <a:pPr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России от 30 июля 2014 года №1430-р «Об утверждении Концепции развития до 2017 года сети служб медиации для восстановительного правосудия в отношении детей, не достигших возраста, с которого наступает уголовная ответственность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Российской Федерации от 29 мая 2015 года №996-р об утверждении Стратегии развития воспитания в Российской Федерации до 2015 года»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Российской Федерации «О создании Общероссийской общественно-государственной детско-юношеской организации «Российское движение школьников» от 29.10.2015 г. №536;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"О государственной программе "Патриотическое воспитание граждан Российской Федерации на 2016 - 2020 годы" от  30.12.2015 N 1493</a:t>
            </a:r>
          </a:p>
          <a:p>
            <a:pPr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02426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4270" y="0"/>
            <a:ext cx="11541211" cy="58076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нормативно-правовые документы, определяющие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ГПВ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7730" y="580768"/>
            <a:ext cx="11924270" cy="597738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Губернатора Красноярского края от 21.03.2014 № 52-уг «Об утверждении Концепции развития системы патриотического воспитания 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Красноярском крае на 2014-2018 гг.»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Правительства Красноярского края от 15.06.2015 №519-р «О региональной программе профилактики беспризорности и правонарушений несовершеннолетних на 2015-2017 годы»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план мероприятий по противодействию идеологии терроризма на территории Красноярского края на 2014-2018 годы, утв. председателем Антитеррористической комиссии, Губернатором Красноярского края от 28.11.2013г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Красноярского края «Молодежь Красноярского края в XXI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веке, пост.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края от 30.09.2013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519-п, подпрограмма «Патриотическое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молодежи»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Красноярского края «Укрепление единства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нации и этнокультурное развитие народов Красноярского края» на 2015-2017 годы (утв.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края от 30.09.2014 № 442-п)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Распоряжение Губернатора Красноярского края «О мерах, направленных на укрепление единства российской нации и этнокультурное развитие народов Красноярского края» от 25.08.2014 № 415-рг;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поручений №66 ГП Губернатора Красноярского края по итогам конференции  Красноярской краевой общественной организации ветеранов (пенсионеров) войны, труда, Вооруженных сил и правоохранительных органов от 26 июня 2015 года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мер по реализации Стратегии воспитания в РФ на период до 2015 года в системе общего образования Красноярского края в 2016-2020 гг. (26.08.2016)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613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34778" y="111211"/>
            <a:ext cx="11775990" cy="60689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Патриотическое воспитание </a:t>
            </a:r>
            <a:r>
              <a:rPr lang="ru-RU" dirty="0" smtClean="0"/>
              <a:t>– систематическое и целенаправленная деятельность органов исп. </a:t>
            </a:r>
            <a:r>
              <a:rPr lang="ru-RU" dirty="0"/>
              <a:t>в</a:t>
            </a:r>
            <a:r>
              <a:rPr lang="ru-RU" dirty="0" smtClean="0"/>
              <a:t>ласти, организаций по формированию у граждан высокого патриотического сознания, готовности к выполнению гражданского долга и конституционных обязанностей по защите интересов Отечества. ВПВ – составная часть ПВ, формирование у граждан готовности к воинской службе как особому виду гос. </a:t>
            </a:r>
            <a:r>
              <a:rPr lang="ru-RU" dirty="0"/>
              <a:t>с</a:t>
            </a:r>
            <a:r>
              <a:rPr lang="ru-RU" dirty="0" smtClean="0"/>
              <a:t>лужбы.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Гражданское образование </a:t>
            </a:r>
            <a:r>
              <a:rPr lang="ru-RU" dirty="0" smtClean="0"/>
              <a:t>– общественно-государственная социально ориентированная система непрерывного обучения и воспитания, направленная на формирование социально-политической компетентности и демократической культуры личности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Патриотизм</a:t>
            </a:r>
            <a:r>
              <a:rPr lang="ru-RU" dirty="0" smtClean="0"/>
              <a:t> – это любовь к Родине, преданность своему Отечеству, стремление служить его интересам и готовность, вплоть до самопожертвования, к его защите, это сознательно и добровольно принимая позиция граждан, в которой приоритет общественного, государственного выступает не ограничением, </a:t>
            </a:r>
            <a:r>
              <a:rPr lang="ru-RU" smtClean="0"/>
              <a:t>а стимулом </a:t>
            </a:r>
            <a:r>
              <a:rPr lang="ru-RU" dirty="0" smtClean="0"/>
              <a:t>индивидуальной свободы и условием </a:t>
            </a:r>
            <a:r>
              <a:rPr lang="ru-RU" dirty="0" err="1" smtClean="0"/>
              <a:t>всемтороннего</a:t>
            </a:r>
            <a:r>
              <a:rPr lang="ru-RU" dirty="0" smtClean="0"/>
              <a:t> развития гражданского общества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462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227" y="284206"/>
            <a:ext cx="11582400" cy="6672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социально-экономического развития Красноярского края 2030. Образование</a:t>
            </a:r>
            <a:endParaRPr lang="ru-RU" sz="25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227" y="951470"/>
            <a:ext cx="11582400" cy="577060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Переход к экономике нового типа, экономике инноваций требует формирования качественно нового типа личности - профессионала, обладающего творческим складом ума, способностью к самообучению, ответственностью, свободой мышления, высокой степенью адаптивности и профессионализмом</a:t>
            </a:r>
            <a:r>
              <a:rPr lang="ru-RU" b="1" dirty="0" smtClean="0"/>
              <a:t>.</a:t>
            </a:r>
            <a:r>
              <a:rPr lang="ru-RU" dirty="0"/>
              <a:t> Основными характеристиками системы образования края к 2030 году должны стать:</a:t>
            </a:r>
          </a:p>
          <a:p>
            <a:r>
              <a:rPr lang="ru-RU" b="1" dirty="0"/>
              <a:t>Качество и конкурентоспособность</a:t>
            </a:r>
            <a:r>
              <a:rPr lang="ru-RU" dirty="0"/>
              <a:t> – достижение высокого стандарта качества по всем видам образования – общего, дополнительного и профессионального и высокая конкурентоспособность образовательных организаций и всей системы образования края, обеспечиваемые качественным обновлением содержания образовательных программ, использованием современных технологий обучения и возросшей требовательностью образовательных организаций и самих обучающихся к качеству образования и получаемым по его итогам компетенциям.</a:t>
            </a:r>
          </a:p>
          <a:p>
            <a:r>
              <a:rPr lang="ru-RU" b="1" dirty="0"/>
              <a:t>Эффективность</a:t>
            </a:r>
            <a:r>
              <a:rPr lang="ru-RU" dirty="0"/>
              <a:t> – высокий уровень образовательных результатов при сравнимом или меньшем материально-техническом, финансовом и квалификационном обеспечении.</a:t>
            </a:r>
          </a:p>
          <a:p>
            <a:r>
              <a:rPr lang="ru-RU" b="1" dirty="0"/>
              <a:t>Непрерывность и адаптивность </a:t>
            </a:r>
            <a:r>
              <a:rPr lang="ru-RU" dirty="0"/>
              <a:t>– возможность для человека с учетом уровня его подготовки, особенностей развития, способностей и интересов получать образование в течение всей жизни на основе выстроенных долговременных кооперационных связей между организациями общего, дополнительного и профессионального образования.</a:t>
            </a:r>
          </a:p>
          <a:p>
            <a:r>
              <a:rPr lang="ru-RU" dirty="0"/>
              <a:t>Совершенствуя систему образования в данной логике развития, </a:t>
            </a:r>
            <a:r>
              <a:rPr lang="ru-RU" b="1" dirty="0"/>
              <a:t>к 2030 году в крае будет обеспечено новое качество образования на всех его уровнях и усилен вклад образования в инновационное развитие края.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361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80" y="44225"/>
            <a:ext cx="11197281" cy="61068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социально-экономического развития Красноярского края 2030. </a:t>
            </a:r>
            <a:r>
              <a:rPr lang="ru-RU" sz="25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Приоритеты </a:t>
            </a:r>
            <a:r>
              <a:rPr lang="ru-RU" sz="25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региональной молодежной политики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7708" y="741406"/>
            <a:ext cx="11994292" cy="6141308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формирование системы ценностей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 с учетом многонациональной основы государства, предусматривающей создание условий для воспитания и развития молодежи, знающей и ответственно реализующей свои конституционные права и обязанности, обладающей гуманистическим мировоззрением, устойчивой системой нравственных и гражданских ценностей, проявляющей знание своего культурного, исторического, национального наследия и уважение к его многообразию, а также развитие в молодежной среде культуры созидательных межэтнических отношений;</a:t>
            </a:r>
          </a:p>
          <a:p>
            <a:pPr lvl="0" algn="just"/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развитие просветительской работы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с молодежью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инновационных образовательных и воспитательных технологий, а также создание условий для самообразования молодежи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формирование ценностей здорового образа жизни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создание условий для физического развития молодежи, формирование экологической культуры, а также повышение уровня культуры безопасности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жизнедеятельности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молодежи;</a:t>
            </a:r>
          </a:p>
          <a:p>
            <a:pPr lvl="0" algn="just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создание условий для 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реализации потенциала молодежи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 в социально-экономической сфере, а также 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внедрение технологии "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лифта"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создание 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благоприятных условий для молодых семей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направленных на повышение рождаемости, формирование ценностей семейной культуры и образа успешной молодой семьи, всестороннюю поддержку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молодых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семей;</a:t>
            </a:r>
          </a:p>
          <a:p>
            <a:pPr lvl="0" algn="just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формирование 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информационного поля, благоприятного для развития молодежи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интенсификация механизмов обратной связи между государственными структурами, общественными объединениями и молодежью, а также повышение эффективности использования информационной инфраструктуры в интересах патриотического и гражданского воспитания молодежи.</a:t>
            </a:r>
          </a:p>
          <a:p>
            <a:pPr lvl="0" algn="just"/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772446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Интеграл</Template>
  <TotalTime>290</TotalTime>
  <Words>1936</Words>
  <Application>Microsoft Office PowerPoint</Application>
  <PresentationFormat>Широкоэкранный</PresentationFormat>
  <Paragraphs>107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Times New Roman</vt:lpstr>
      <vt:lpstr>Wingdings 2</vt:lpstr>
      <vt:lpstr>HDOfficeLightV0</vt:lpstr>
      <vt:lpstr>IX Гражданский форум «Государственная политика в области поддержки и развития институтов гражданского общества»   Гражданско–патриотическое воспитание в современных условиях</vt:lpstr>
      <vt:lpstr>Презентация PowerPoint</vt:lpstr>
      <vt:lpstr>Презентация PowerPoint</vt:lpstr>
      <vt:lpstr>Презентация PowerPoint</vt:lpstr>
      <vt:lpstr>Нормативно-правовые документы, определяющие необходимость ГПВ</vt:lpstr>
      <vt:lpstr>Региональные нормативно-правовые документы, определяющие необходимость ГПВ</vt:lpstr>
      <vt:lpstr>Презентация PowerPoint</vt:lpstr>
      <vt:lpstr>Стратегия социально-экономического развития Красноярского края 2030. Образование</vt:lpstr>
      <vt:lpstr>Стратегия социально-экономического развития Красноярского края 2030. Приоритеты региональной молодежной политики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IX Гражданский форум «Государственная политика в области поддержки и развития институтов гражданского общества»   Гражданско–патриотическое воспитание в современных условиях</dc:title>
  <dc:creator>HELENA</dc:creator>
  <cp:lastModifiedBy>HELENA</cp:lastModifiedBy>
  <cp:revision>17</cp:revision>
  <dcterms:created xsi:type="dcterms:W3CDTF">2017-12-15T13:09:32Z</dcterms:created>
  <dcterms:modified xsi:type="dcterms:W3CDTF">2017-12-16T05:49:19Z</dcterms:modified>
</cp:coreProperties>
</file>